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7" r:id="rId4"/>
    <p:sldId id="268" r:id="rId5"/>
    <p:sldId id="271" r:id="rId6"/>
    <p:sldId id="277" r:id="rId7"/>
    <p:sldId id="278" r:id="rId8"/>
    <p:sldId id="279" r:id="rId9"/>
    <p:sldId id="280" r:id="rId10"/>
    <p:sldId id="286" r:id="rId11"/>
    <p:sldId id="287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1B1FF-8935-42E1-971A-0028DA789C45}" type="doc">
      <dgm:prSet loTypeId="urn:microsoft.com/office/officeart/2005/8/layout/orgChart1" loCatId="hierarchy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1684757-25A7-48C9-9075-E2CED32FD867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Кросскультурные исследования  интеллекта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59782F8-8C2D-4131-86FB-1E3EE8476532}" type="parTrans" cxnId="{74441243-3A8E-4D18-A87B-3684A9FD347C}">
      <dgm:prSet/>
      <dgm:spPr/>
      <dgm:t>
        <a:bodyPr/>
        <a:lstStyle/>
        <a:p>
          <a:endParaRPr lang="ru-RU"/>
        </a:p>
      </dgm:t>
    </dgm:pt>
    <dgm:pt modelId="{14357B71-AAEC-4EF4-87A5-6D80C6F5C2EE}" type="sibTrans" cxnId="{74441243-3A8E-4D18-A87B-3684A9FD347C}">
      <dgm:prSet/>
      <dgm:spPr/>
      <dgm:t>
        <a:bodyPr/>
        <a:lstStyle/>
        <a:p>
          <a:endParaRPr lang="ru-RU"/>
        </a:p>
      </dgm:t>
    </dgm:pt>
    <dgm:pt modelId="{D4981BBD-4655-4E55-9723-B583FFE9F7E7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Эксплицитные теории интеллекта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15E263-3773-454E-BE91-E49C4E4E6529}" type="parTrans" cxnId="{DD998646-DE9A-45B4-A610-F24812AEB2AA}">
      <dgm:prSet/>
      <dgm:spPr/>
      <dgm:t>
        <a:bodyPr/>
        <a:lstStyle/>
        <a:p>
          <a:endParaRPr lang="ru-RU"/>
        </a:p>
      </dgm:t>
    </dgm:pt>
    <dgm:pt modelId="{433688B3-5FB0-4E82-B3E5-E24E323F25FC}" type="sibTrans" cxnId="{DD998646-DE9A-45B4-A610-F24812AEB2AA}">
      <dgm:prSet/>
      <dgm:spPr/>
      <dgm:t>
        <a:bodyPr/>
        <a:lstStyle/>
        <a:p>
          <a:endParaRPr lang="ru-RU"/>
        </a:p>
      </dgm:t>
    </dgm:pt>
    <dgm:pt modelId="{6A63011A-7DE4-44F5-9D35-C2B7310650E3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Имплицитные теории интеллекта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DCFE02A-669C-4EA2-99D9-DF9A8F8A924A}" type="parTrans" cxnId="{CB95EE1D-8462-4015-B2C3-6CE94AA5BC10}">
      <dgm:prSet/>
      <dgm:spPr/>
      <dgm:t>
        <a:bodyPr/>
        <a:lstStyle/>
        <a:p>
          <a:endParaRPr lang="ru-RU"/>
        </a:p>
      </dgm:t>
    </dgm:pt>
    <dgm:pt modelId="{FE2501B6-BA87-4A30-A2FE-421BC867C21F}" type="sibTrans" cxnId="{CB95EE1D-8462-4015-B2C3-6CE94AA5BC10}">
      <dgm:prSet/>
      <dgm:spPr/>
      <dgm:t>
        <a:bodyPr/>
        <a:lstStyle/>
        <a:p>
          <a:endParaRPr lang="ru-RU"/>
        </a:p>
      </dgm:t>
    </dgm:pt>
    <dgm:pt modelId="{5E69EDE0-72B6-438E-A399-112D45F1587E}" type="pres">
      <dgm:prSet presAssocID="{9861B1FF-8935-42E1-971A-0028DA789C4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41B132-B7DD-4E94-8D93-5319B77F08FB}" type="pres">
      <dgm:prSet presAssocID="{E1684757-25A7-48C9-9075-E2CED32FD867}" presName="hierRoot1" presStyleCnt="0">
        <dgm:presLayoutVars>
          <dgm:hierBranch val="init"/>
        </dgm:presLayoutVars>
      </dgm:prSet>
      <dgm:spPr/>
    </dgm:pt>
    <dgm:pt modelId="{2118647D-2491-4111-80AD-5356DF7674B6}" type="pres">
      <dgm:prSet presAssocID="{E1684757-25A7-48C9-9075-E2CED32FD867}" presName="rootComposite1" presStyleCnt="0"/>
      <dgm:spPr/>
    </dgm:pt>
    <dgm:pt modelId="{22DF7D50-F326-427B-8856-E8FF75D5DF82}" type="pres">
      <dgm:prSet presAssocID="{E1684757-25A7-48C9-9075-E2CED32FD867}" presName="rootText1" presStyleLbl="node0" presStyleIdx="0" presStyleCnt="1" custScaleX="2087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3887CB-C9B7-4FB1-95D6-52A049988D3A}" type="pres">
      <dgm:prSet presAssocID="{E1684757-25A7-48C9-9075-E2CED32FD8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AB0667-621D-45FF-BCA5-FDA0ED15E31E}" type="pres">
      <dgm:prSet presAssocID="{E1684757-25A7-48C9-9075-E2CED32FD867}" presName="hierChild2" presStyleCnt="0"/>
      <dgm:spPr/>
    </dgm:pt>
    <dgm:pt modelId="{68F502E9-CB00-48CA-827A-50767550F596}" type="pres">
      <dgm:prSet presAssocID="{8E15E263-3773-454E-BE91-E49C4E4E652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8BAA602-EA40-472E-B60D-FB8FA7CBD6C1}" type="pres">
      <dgm:prSet presAssocID="{D4981BBD-4655-4E55-9723-B583FFE9F7E7}" presName="hierRoot2" presStyleCnt="0">
        <dgm:presLayoutVars>
          <dgm:hierBranch val="init"/>
        </dgm:presLayoutVars>
      </dgm:prSet>
      <dgm:spPr/>
    </dgm:pt>
    <dgm:pt modelId="{378CE852-CB49-4192-A8A0-38919E159640}" type="pres">
      <dgm:prSet presAssocID="{D4981BBD-4655-4E55-9723-B583FFE9F7E7}" presName="rootComposite" presStyleCnt="0"/>
      <dgm:spPr/>
    </dgm:pt>
    <dgm:pt modelId="{B3EDEF19-00C2-4C17-97B5-C7CF315A311D}" type="pres">
      <dgm:prSet presAssocID="{D4981BBD-4655-4E55-9723-B583FFE9F7E7}" presName="rootText" presStyleLbl="node2" presStyleIdx="0" presStyleCnt="2" custScaleX="166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0DD4F-E679-4E64-884B-2F5297C8900B}" type="pres">
      <dgm:prSet presAssocID="{D4981BBD-4655-4E55-9723-B583FFE9F7E7}" presName="rootConnector" presStyleLbl="node2" presStyleIdx="0" presStyleCnt="2"/>
      <dgm:spPr/>
      <dgm:t>
        <a:bodyPr/>
        <a:lstStyle/>
        <a:p>
          <a:endParaRPr lang="ru-RU"/>
        </a:p>
      </dgm:t>
    </dgm:pt>
    <dgm:pt modelId="{F17144C1-5B4E-4B28-942B-C9471C32DFD0}" type="pres">
      <dgm:prSet presAssocID="{D4981BBD-4655-4E55-9723-B583FFE9F7E7}" presName="hierChild4" presStyleCnt="0"/>
      <dgm:spPr/>
    </dgm:pt>
    <dgm:pt modelId="{920F6739-CFB4-490D-A876-1257DAF87081}" type="pres">
      <dgm:prSet presAssocID="{D4981BBD-4655-4E55-9723-B583FFE9F7E7}" presName="hierChild5" presStyleCnt="0"/>
      <dgm:spPr/>
    </dgm:pt>
    <dgm:pt modelId="{25E712C9-5377-4453-83B1-B74FAC89637C}" type="pres">
      <dgm:prSet presAssocID="{DDCFE02A-669C-4EA2-99D9-DF9A8F8A924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59EEBC4-E74D-43BB-825A-55C0E6F5E0D7}" type="pres">
      <dgm:prSet presAssocID="{6A63011A-7DE4-44F5-9D35-C2B7310650E3}" presName="hierRoot2" presStyleCnt="0">
        <dgm:presLayoutVars>
          <dgm:hierBranch val="init"/>
        </dgm:presLayoutVars>
      </dgm:prSet>
      <dgm:spPr/>
    </dgm:pt>
    <dgm:pt modelId="{C83FA17C-DFE3-4A60-832C-07C40CA73300}" type="pres">
      <dgm:prSet presAssocID="{6A63011A-7DE4-44F5-9D35-C2B7310650E3}" presName="rootComposite" presStyleCnt="0"/>
      <dgm:spPr/>
    </dgm:pt>
    <dgm:pt modelId="{ED19A82F-66DC-4AC9-BE94-79EFEA6FF3BA}" type="pres">
      <dgm:prSet presAssocID="{6A63011A-7DE4-44F5-9D35-C2B7310650E3}" presName="rootText" presStyleLbl="node2" presStyleIdx="1" presStyleCnt="2" custScaleX="1544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AD810B-5DDC-4139-A906-5A1E470BFA15}" type="pres">
      <dgm:prSet presAssocID="{6A63011A-7DE4-44F5-9D35-C2B7310650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46A96BD-70F9-4E8B-976D-1ECA71455262}" type="pres">
      <dgm:prSet presAssocID="{6A63011A-7DE4-44F5-9D35-C2B7310650E3}" presName="hierChild4" presStyleCnt="0"/>
      <dgm:spPr/>
    </dgm:pt>
    <dgm:pt modelId="{A64E68BC-359C-4D44-9021-A964FEB881A9}" type="pres">
      <dgm:prSet presAssocID="{6A63011A-7DE4-44F5-9D35-C2B7310650E3}" presName="hierChild5" presStyleCnt="0"/>
      <dgm:spPr/>
    </dgm:pt>
    <dgm:pt modelId="{BCCBF8A6-129E-4406-86F7-F802502A449A}" type="pres">
      <dgm:prSet presAssocID="{E1684757-25A7-48C9-9075-E2CED32FD867}" presName="hierChild3" presStyleCnt="0"/>
      <dgm:spPr/>
    </dgm:pt>
  </dgm:ptLst>
  <dgm:cxnLst>
    <dgm:cxn modelId="{74441243-3A8E-4D18-A87B-3684A9FD347C}" srcId="{9861B1FF-8935-42E1-971A-0028DA789C45}" destId="{E1684757-25A7-48C9-9075-E2CED32FD867}" srcOrd="0" destOrd="0" parTransId="{F59782F8-8C2D-4131-86FB-1E3EE8476532}" sibTransId="{14357B71-AAEC-4EF4-87A5-6D80C6F5C2EE}"/>
    <dgm:cxn modelId="{15EE6C37-58FB-43C7-A231-B93E043221A0}" type="presOf" srcId="{DDCFE02A-669C-4EA2-99D9-DF9A8F8A924A}" destId="{25E712C9-5377-4453-83B1-B74FAC89637C}" srcOrd="0" destOrd="0" presId="urn:microsoft.com/office/officeart/2005/8/layout/orgChart1"/>
    <dgm:cxn modelId="{CB95EE1D-8462-4015-B2C3-6CE94AA5BC10}" srcId="{E1684757-25A7-48C9-9075-E2CED32FD867}" destId="{6A63011A-7DE4-44F5-9D35-C2B7310650E3}" srcOrd="1" destOrd="0" parTransId="{DDCFE02A-669C-4EA2-99D9-DF9A8F8A924A}" sibTransId="{FE2501B6-BA87-4A30-A2FE-421BC867C21F}"/>
    <dgm:cxn modelId="{12DC2CD3-88C5-494C-8240-F723258CAD35}" type="presOf" srcId="{D4981BBD-4655-4E55-9723-B583FFE9F7E7}" destId="{C0E0DD4F-E679-4E64-884B-2F5297C8900B}" srcOrd="1" destOrd="0" presId="urn:microsoft.com/office/officeart/2005/8/layout/orgChart1"/>
    <dgm:cxn modelId="{7A863F1C-D70E-4605-A426-A0D43F5FDB7A}" type="presOf" srcId="{6A63011A-7DE4-44F5-9D35-C2B7310650E3}" destId="{32AD810B-5DDC-4139-A906-5A1E470BFA15}" srcOrd="1" destOrd="0" presId="urn:microsoft.com/office/officeart/2005/8/layout/orgChart1"/>
    <dgm:cxn modelId="{D1058CBD-4087-4231-B814-BCC0FCC916A1}" type="presOf" srcId="{8E15E263-3773-454E-BE91-E49C4E4E6529}" destId="{68F502E9-CB00-48CA-827A-50767550F596}" srcOrd="0" destOrd="0" presId="urn:microsoft.com/office/officeart/2005/8/layout/orgChart1"/>
    <dgm:cxn modelId="{3DD02939-7AE2-4E15-B811-3058635B5D0F}" type="presOf" srcId="{E1684757-25A7-48C9-9075-E2CED32FD867}" destId="{AE3887CB-C9B7-4FB1-95D6-52A049988D3A}" srcOrd="1" destOrd="0" presId="urn:microsoft.com/office/officeart/2005/8/layout/orgChart1"/>
    <dgm:cxn modelId="{B0B188A7-BDA9-49B6-88AC-253E1464261A}" type="presOf" srcId="{E1684757-25A7-48C9-9075-E2CED32FD867}" destId="{22DF7D50-F326-427B-8856-E8FF75D5DF82}" srcOrd="0" destOrd="0" presId="urn:microsoft.com/office/officeart/2005/8/layout/orgChart1"/>
    <dgm:cxn modelId="{159CE7E9-48AD-4C4F-989C-38E18218019E}" type="presOf" srcId="{9861B1FF-8935-42E1-971A-0028DA789C45}" destId="{5E69EDE0-72B6-438E-A399-112D45F1587E}" srcOrd="0" destOrd="0" presId="urn:microsoft.com/office/officeart/2005/8/layout/orgChart1"/>
    <dgm:cxn modelId="{7C42B9D7-8ECD-4103-B609-7311214BF09C}" type="presOf" srcId="{6A63011A-7DE4-44F5-9D35-C2B7310650E3}" destId="{ED19A82F-66DC-4AC9-BE94-79EFEA6FF3BA}" srcOrd="0" destOrd="0" presId="urn:microsoft.com/office/officeart/2005/8/layout/orgChart1"/>
    <dgm:cxn modelId="{DD998646-DE9A-45B4-A610-F24812AEB2AA}" srcId="{E1684757-25A7-48C9-9075-E2CED32FD867}" destId="{D4981BBD-4655-4E55-9723-B583FFE9F7E7}" srcOrd="0" destOrd="0" parTransId="{8E15E263-3773-454E-BE91-E49C4E4E6529}" sibTransId="{433688B3-5FB0-4E82-B3E5-E24E323F25FC}"/>
    <dgm:cxn modelId="{B3CFEE81-9F57-4629-9E9F-571F5D5A6D89}" type="presOf" srcId="{D4981BBD-4655-4E55-9723-B583FFE9F7E7}" destId="{B3EDEF19-00C2-4C17-97B5-C7CF315A311D}" srcOrd="0" destOrd="0" presId="urn:microsoft.com/office/officeart/2005/8/layout/orgChart1"/>
    <dgm:cxn modelId="{64AE7C63-2193-48DE-9DD6-F0CB9EAAB0D3}" type="presParOf" srcId="{5E69EDE0-72B6-438E-A399-112D45F1587E}" destId="{0841B132-B7DD-4E94-8D93-5319B77F08FB}" srcOrd="0" destOrd="0" presId="urn:microsoft.com/office/officeart/2005/8/layout/orgChart1"/>
    <dgm:cxn modelId="{F08B50A9-881F-4C35-A496-F839C3120143}" type="presParOf" srcId="{0841B132-B7DD-4E94-8D93-5319B77F08FB}" destId="{2118647D-2491-4111-80AD-5356DF7674B6}" srcOrd="0" destOrd="0" presId="urn:microsoft.com/office/officeart/2005/8/layout/orgChart1"/>
    <dgm:cxn modelId="{CE6273C5-D979-42D1-BD02-E580CC6D95D6}" type="presParOf" srcId="{2118647D-2491-4111-80AD-5356DF7674B6}" destId="{22DF7D50-F326-427B-8856-E8FF75D5DF82}" srcOrd="0" destOrd="0" presId="urn:microsoft.com/office/officeart/2005/8/layout/orgChart1"/>
    <dgm:cxn modelId="{0CF13B66-7DC2-4E5C-A2A9-D854E273F851}" type="presParOf" srcId="{2118647D-2491-4111-80AD-5356DF7674B6}" destId="{AE3887CB-C9B7-4FB1-95D6-52A049988D3A}" srcOrd="1" destOrd="0" presId="urn:microsoft.com/office/officeart/2005/8/layout/orgChart1"/>
    <dgm:cxn modelId="{4D275E22-D16D-4880-BD35-F8E914027C6E}" type="presParOf" srcId="{0841B132-B7DD-4E94-8D93-5319B77F08FB}" destId="{50AB0667-621D-45FF-BCA5-FDA0ED15E31E}" srcOrd="1" destOrd="0" presId="urn:microsoft.com/office/officeart/2005/8/layout/orgChart1"/>
    <dgm:cxn modelId="{C7DFFE47-4BF5-4E8F-9174-54B719DBEE8B}" type="presParOf" srcId="{50AB0667-621D-45FF-BCA5-FDA0ED15E31E}" destId="{68F502E9-CB00-48CA-827A-50767550F596}" srcOrd="0" destOrd="0" presId="urn:microsoft.com/office/officeart/2005/8/layout/orgChart1"/>
    <dgm:cxn modelId="{18990175-8D19-47D1-9B86-7E4C808446F4}" type="presParOf" srcId="{50AB0667-621D-45FF-BCA5-FDA0ED15E31E}" destId="{38BAA602-EA40-472E-B60D-FB8FA7CBD6C1}" srcOrd="1" destOrd="0" presId="urn:microsoft.com/office/officeart/2005/8/layout/orgChart1"/>
    <dgm:cxn modelId="{197D4EF1-376C-4C2D-B27F-8879E184CDEF}" type="presParOf" srcId="{38BAA602-EA40-472E-B60D-FB8FA7CBD6C1}" destId="{378CE852-CB49-4192-A8A0-38919E159640}" srcOrd="0" destOrd="0" presId="urn:microsoft.com/office/officeart/2005/8/layout/orgChart1"/>
    <dgm:cxn modelId="{112BE290-60ED-4036-AFB3-93DC7020843B}" type="presParOf" srcId="{378CE852-CB49-4192-A8A0-38919E159640}" destId="{B3EDEF19-00C2-4C17-97B5-C7CF315A311D}" srcOrd="0" destOrd="0" presId="urn:microsoft.com/office/officeart/2005/8/layout/orgChart1"/>
    <dgm:cxn modelId="{AFDEA4B2-6378-46E3-95AE-940C04CB9AC6}" type="presParOf" srcId="{378CE852-CB49-4192-A8A0-38919E159640}" destId="{C0E0DD4F-E679-4E64-884B-2F5297C8900B}" srcOrd="1" destOrd="0" presId="urn:microsoft.com/office/officeart/2005/8/layout/orgChart1"/>
    <dgm:cxn modelId="{DD71C20A-1EF3-436F-8450-1568C6022FC2}" type="presParOf" srcId="{38BAA602-EA40-472E-B60D-FB8FA7CBD6C1}" destId="{F17144C1-5B4E-4B28-942B-C9471C32DFD0}" srcOrd="1" destOrd="0" presId="urn:microsoft.com/office/officeart/2005/8/layout/orgChart1"/>
    <dgm:cxn modelId="{C1CE5395-83A6-40AA-9780-53345F162B86}" type="presParOf" srcId="{38BAA602-EA40-472E-B60D-FB8FA7CBD6C1}" destId="{920F6739-CFB4-490D-A876-1257DAF87081}" srcOrd="2" destOrd="0" presId="urn:microsoft.com/office/officeart/2005/8/layout/orgChart1"/>
    <dgm:cxn modelId="{45F3086D-6706-4B25-AE54-BCC645B68FD9}" type="presParOf" srcId="{50AB0667-621D-45FF-BCA5-FDA0ED15E31E}" destId="{25E712C9-5377-4453-83B1-B74FAC89637C}" srcOrd="2" destOrd="0" presId="urn:microsoft.com/office/officeart/2005/8/layout/orgChart1"/>
    <dgm:cxn modelId="{12391E6E-F582-4A1A-A479-283CD7F34AE2}" type="presParOf" srcId="{50AB0667-621D-45FF-BCA5-FDA0ED15E31E}" destId="{359EEBC4-E74D-43BB-825A-55C0E6F5E0D7}" srcOrd="3" destOrd="0" presId="urn:microsoft.com/office/officeart/2005/8/layout/orgChart1"/>
    <dgm:cxn modelId="{21C0F611-E752-4D6A-A101-A3E6603A30E6}" type="presParOf" srcId="{359EEBC4-E74D-43BB-825A-55C0E6F5E0D7}" destId="{C83FA17C-DFE3-4A60-832C-07C40CA73300}" srcOrd="0" destOrd="0" presId="urn:microsoft.com/office/officeart/2005/8/layout/orgChart1"/>
    <dgm:cxn modelId="{DC82231D-4B0D-40E2-BD3B-14A6F12D8D6C}" type="presParOf" srcId="{C83FA17C-DFE3-4A60-832C-07C40CA73300}" destId="{ED19A82F-66DC-4AC9-BE94-79EFEA6FF3BA}" srcOrd="0" destOrd="0" presId="urn:microsoft.com/office/officeart/2005/8/layout/orgChart1"/>
    <dgm:cxn modelId="{D9FCF6B2-31DA-45D6-A56F-35045D558B53}" type="presParOf" srcId="{C83FA17C-DFE3-4A60-832C-07C40CA73300}" destId="{32AD810B-5DDC-4139-A906-5A1E470BFA15}" srcOrd="1" destOrd="0" presId="urn:microsoft.com/office/officeart/2005/8/layout/orgChart1"/>
    <dgm:cxn modelId="{4A2E00FA-E6F9-4323-8ECB-4A122AF9E329}" type="presParOf" srcId="{359EEBC4-E74D-43BB-825A-55C0E6F5E0D7}" destId="{E46A96BD-70F9-4E8B-976D-1ECA71455262}" srcOrd="1" destOrd="0" presId="urn:microsoft.com/office/officeart/2005/8/layout/orgChart1"/>
    <dgm:cxn modelId="{B7315445-E5DD-4A1F-BDB5-65F2BE2E5B42}" type="presParOf" srcId="{359EEBC4-E74D-43BB-825A-55C0E6F5E0D7}" destId="{A64E68BC-359C-4D44-9021-A964FEB881A9}" srcOrd="2" destOrd="0" presId="urn:microsoft.com/office/officeart/2005/8/layout/orgChart1"/>
    <dgm:cxn modelId="{6F380FA2-6542-4CDE-9F40-7E5FB856D031}" type="presParOf" srcId="{0841B132-B7DD-4E94-8D93-5319B77F08FB}" destId="{BCCBF8A6-129E-4406-86F7-F802502A449A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4DFA-9215-4729-A28F-28D516284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smtClean="0"/>
              <a:t>Лекция 5. </a:t>
            </a:r>
            <a:r>
              <a:rPr lang="ru-RU" b="1" dirty="0" smtClean="0"/>
              <a:t>Культура и основные психологические процессы</a:t>
            </a:r>
            <a:endParaRPr lang="ru-RU" dirty="0"/>
          </a:p>
        </p:txBody>
      </p:sp>
      <p:pic>
        <p:nvPicPr>
          <p:cNvPr id="4" name="Содержимое 5" descr="143307_962_1134657950656-bene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2000240"/>
            <a:ext cx="5429288" cy="3714776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5043488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Английский психолог М. Коул стремился исследовать познавательные процессы в их практической деятельности, т.е. он стремился доказать, что </a:t>
            </a:r>
            <a:r>
              <a:rPr lang="ru-RU" sz="2000" b="1" i="1" smtClean="0"/>
              <a:t>традиции</a:t>
            </a:r>
            <a:r>
              <a:rPr lang="ru-RU" sz="2000" smtClean="0"/>
              <a:t>, контекст обыденной жизни дифференцируют и структурируют когнитивный опыт и развитие.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Цель </a:t>
            </a:r>
            <a:r>
              <a:rPr lang="ru-RU" sz="2000" smtClean="0"/>
              <a:t>кросс-культурных исследований - это изучение влияния социокультурной среды на психику человека, а точнее на память, на интеллект и на процессы восприятия.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М. Коул приводит три направления исследовательских программ, проводимых учеными в разное время. Каждая из них по-своему стремится </a:t>
            </a:r>
            <a:r>
              <a:rPr lang="ru-RU" sz="2000" b="1" i="1" smtClean="0">
                <a:latin typeface="Times New Roman" pitchFamily="18" charset="0"/>
              </a:rPr>
              <a:t>выявить роль социокультурной среды</a:t>
            </a:r>
            <a:r>
              <a:rPr lang="ru-RU" sz="2000" smtClean="0">
                <a:latin typeface="Times New Roman" pitchFamily="18" charset="0"/>
              </a:rPr>
              <a:t> в психике с помощью </a:t>
            </a:r>
            <a:r>
              <a:rPr lang="ru-RU" sz="2000" b="1" i="1" smtClean="0">
                <a:latin typeface="Times New Roman" pitchFamily="18" charset="0"/>
              </a:rPr>
              <a:t>кросс-культурных исследований.</a:t>
            </a:r>
            <a:endParaRPr lang="ru-RU" sz="2000" smtClean="0"/>
          </a:p>
        </p:txBody>
      </p:sp>
      <p:pic>
        <p:nvPicPr>
          <p:cNvPr id="5123" name="Содержимое 5" descr="143307_962_1134657950656-benett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38" y="1714500"/>
            <a:ext cx="3357562" cy="3405188"/>
          </a:xfrm>
        </p:spPr>
      </p:pic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1143000" y="35718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Программы изучения познавательных процессов</a:t>
            </a:r>
          </a:p>
        </p:txBody>
      </p:sp>
    </p:spTree>
  </p:cSld>
  <p:clrMapOvr>
    <a:masterClrMapping/>
  </p:clrMapOvr>
  <p:transition advClick="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85750" y="214313"/>
            <a:ext cx="6000750" cy="5500687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i="1" dirty="0" smtClean="0">
                <a:latin typeface="Times New Roman" pitchFamily="18" charset="0"/>
              </a:rPr>
              <a:t>.</a:t>
            </a:r>
            <a:r>
              <a:rPr lang="ru-RU" sz="1200" b="1" i="1" dirty="0" smtClean="0"/>
              <a:t>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200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b="1" dirty="0" smtClean="0">
                <a:latin typeface="Times New Roman" pitchFamily="18" charset="0"/>
              </a:rPr>
              <a:t>В первой программе внимание сконцентрировано на </a:t>
            </a:r>
            <a:r>
              <a:rPr lang="ru-RU" sz="1800" b="1" i="1" dirty="0" smtClean="0">
                <a:latin typeface="Times New Roman" pitchFamily="18" charset="0"/>
              </a:rPr>
              <a:t>процессах восприятия</a:t>
            </a:r>
            <a:r>
              <a:rPr lang="ru-RU" sz="1800" b="1" dirty="0" smtClean="0">
                <a:latin typeface="Times New Roman" pitchFamily="18" charset="0"/>
              </a:rPr>
              <a:t>. Специалистом по экспериментально-психологическим методам в этой экспедиции был </a:t>
            </a:r>
            <a:r>
              <a:rPr lang="ru-RU" sz="1800" b="1" i="1" dirty="0" smtClean="0">
                <a:latin typeface="Times New Roman" pitchFamily="18" charset="0"/>
              </a:rPr>
              <a:t>У. X. Р. </a:t>
            </a:r>
            <a:r>
              <a:rPr lang="ru-RU" sz="1800" b="1" i="1" dirty="0" err="1" smtClean="0">
                <a:latin typeface="Times New Roman" pitchFamily="18" charset="0"/>
              </a:rPr>
              <a:t>Риверс</a:t>
            </a:r>
            <a:r>
              <a:rPr lang="ru-RU" sz="1800" b="1" dirty="0" smtClean="0">
                <a:latin typeface="Times New Roman" pitchFamily="18" charset="0"/>
              </a:rPr>
              <a:t>.</a:t>
            </a:r>
            <a:r>
              <a:rPr lang="ru-RU" sz="1800" dirty="0" smtClean="0">
                <a:latin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</a:rPr>
              <a:t>Главным в его работе было проверить, справедливо ли мнение о том, что "дикие и </a:t>
            </a:r>
            <a:r>
              <a:rPr lang="ru-RU" sz="1800" dirty="0" err="1" smtClean="0">
                <a:latin typeface="Times New Roman" pitchFamily="18" charset="0"/>
              </a:rPr>
              <a:t>полуцивилизованные</a:t>
            </a:r>
            <a:r>
              <a:rPr lang="ru-RU" sz="1800" dirty="0" smtClean="0">
                <a:latin typeface="Times New Roman" pitchFamily="18" charset="0"/>
              </a:rPr>
              <a:t> расы демонстрируют более высокую сенсорную чувствительность, чем та, которую можно обнаружить у европейцев".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err="1" smtClean="0">
                <a:latin typeface="Times New Roman" pitchFamily="18" charset="0"/>
              </a:rPr>
              <a:t>Риверс</a:t>
            </a:r>
            <a:r>
              <a:rPr lang="ru-RU" sz="1800" dirty="0" smtClean="0">
                <a:latin typeface="Times New Roman" pitchFamily="18" charset="0"/>
              </a:rPr>
              <a:t> протестировал </a:t>
            </a:r>
            <a:r>
              <a:rPr lang="ru-RU" sz="1800" b="1" i="1" dirty="0" smtClean="0">
                <a:latin typeface="Times New Roman" pitchFamily="18" charset="0"/>
              </a:rPr>
              <a:t>170 туземцев</a:t>
            </a:r>
            <a:r>
              <a:rPr lang="ru-RU" sz="1800" dirty="0" smtClean="0">
                <a:latin typeface="Times New Roman" pitchFamily="18" charset="0"/>
              </a:rPr>
              <a:t>. Тест на проверку остроты зрения показал, что "величина остроты зрения" у жителей </a:t>
            </a:r>
            <a:r>
              <a:rPr lang="ru-RU" sz="1800" dirty="0" err="1" smtClean="0">
                <a:latin typeface="Times New Roman" pitchFamily="18" charset="0"/>
              </a:rPr>
              <a:t>Торресова</a:t>
            </a:r>
            <a:r>
              <a:rPr lang="ru-RU" sz="1800" dirty="0" smtClean="0">
                <a:latin typeface="Times New Roman" pitchFamily="18" charset="0"/>
              </a:rPr>
              <a:t> пролива равна 2,1:1.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</a:rPr>
              <a:t>Для сравнения были также протестированы жители острова </a:t>
            </a:r>
            <a:r>
              <a:rPr lang="ru-RU" sz="1800" dirty="0" err="1" smtClean="0">
                <a:latin typeface="Times New Roman" pitchFamily="18" charset="0"/>
              </a:rPr>
              <a:t>Гельголанд</a:t>
            </a:r>
            <a:r>
              <a:rPr lang="ru-RU" sz="1800" dirty="0" smtClean="0">
                <a:latin typeface="Times New Roman" pitchFamily="18" charset="0"/>
              </a:rPr>
              <a:t> у побережья Германии. Эти люди зарабатывали на жизнь рыбной ловлей, как и испытуемые с острова </a:t>
            </a:r>
            <a:r>
              <a:rPr lang="ru-RU" sz="1800" dirty="0" err="1" smtClean="0">
                <a:latin typeface="Times New Roman" pitchFamily="18" charset="0"/>
              </a:rPr>
              <a:t>Торресова</a:t>
            </a:r>
            <a:r>
              <a:rPr lang="ru-RU" sz="1800" dirty="0" smtClean="0">
                <a:latin typeface="Times New Roman" pitchFamily="18" charset="0"/>
              </a:rPr>
              <a:t> пролива, и были не слишком образованны. Средняя острота зрения для этой группы составила 1,77:1.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</a:rPr>
              <a:t>После сравнения этих данных и результатов альтернативных методик измерения остроты зрения </a:t>
            </a:r>
            <a:r>
              <a:rPr lang="ru-RU" sz="1800" dirty="0" err="1" smtClean="0">
                <a:latin typeface="Times New Roman" pitchFamily="18" charset="0"/>
              </a:rPr>
              <a:t>Риверс</a:t>
            </a:r>
            <a:r>
              <a:rPr lang="ru-RU" sz="1800" dirty="0" smtClean="0">
                <a:latin typeface="Times New Roman" pitchFamily="18" charset="0"/>
              </a:rPr>
              <a:t> заявил: "</a:t>
            </a:r>
            <a:r>
              <a:rPr lang="ru-RU" sz="1800" b="1" i="1" dirty="0" smtClean="0">
                <a:latin typeface="Times New Roman" pitchFamily="18" charset="0"/>
              </a:rPr>
              <a:t>Общий вывод, который можно сделать, состоит в том, что острота зрения дикарей и </a:t>
            </a:r>
            <a:r>
              <a:rPr lang="ru-RU" sz="1800" b="1" i="1" dirty="0" err="1" smtClean="0">
                <a:latin typeface="Times New Roman" pitchFamily="18" charset="0"/>
              </a:rPr>
              <a:t>полуцивилизованных</a:t>
            </a:r>
            <a:r>
              <a:rPr lang="ru-RU" sz="1800" b="1" i="1" dirty="0" smtClean="0">
                <a:latin typeface="Times New Roman" pitchFamily="18" charset="0"/>
              </a:rPr>
              <a:t> людей, хотя и превосходит несколько остроту зрения нормального европейца, но степень этого превосходства не так значительна</a:t>
            </a:r>
            <a:r>
              <a:rPr lang="ru-RU" sz="1800" dirty="0" smtClean="0">
                <a:latin typeface="Times New Roman" pitchFamily="18" charset="0"/>
              </a:rPr>
              <a:t>..."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i="1" dirty="0" smtClean="0">
              <a:latin typeface="Times New Roman" pitchFamily="18" charset="0"/>
            </a:endParaRPr>
          </a:p>
        </p:txBody>
      </p:sp>
      <p:pic>
        <p:nvPicPr>
          <p:cNvPr id="6147" name="Рисунок 6" descr="толп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571625"/>
            <a:ext cx="2857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428625"/>
            <a:ext cx="8115300" cy="40005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Times New Roman" pitchFamily="18" charset="0"/>
              </a:rPr>
              <a:t>Во второй программе внимание сконцентрировано на </a:t>
            </a:r>
            <a:r>
              <a:rPr lang="ru-RU" sz="1800" b="1" i="1" smtClean="0">
                <a:latin typeface="Times New Roman" pitchFamily="18" charset="0"/>
              </a:rPr>
              <a:t>интеллекте</a:t>
            </a:r>
            <a:r>
              <a:rPr lang="ru-RU" sz="1800" b="1" smtClean="0">
                <a:latin typeface="Times New Roman" pitchFamily="18" charset="0"/>
              </a:rPr>
              <a:t>.</a:t>
            </a:r>
            <a:r>
              <a:rPr lang="ru-RU" sz="18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Здесь основным критерием для оценки интеллекта использовался </a:t>
            </a:r>
            <a:r>
              <a:rPr lang="ru-RU" sz="1800" b="1" i="1" smtClean="0">
                <a:latin typeface="Times New Roman" pitchFamily="18" charset="0"/>
              </a:rPr>
              <a:t>IQ - тест</a:t>
            </a:r>
            <a:r>
              <a:rPr lang="ru-RU" sz="1800" smtClean="0">
                <a:latin typeface="Times New Roman" pitchFamily="18" charset="0"/>
              </a:rPr>
              <a:t>, созданный </a:t>
            </a:r>
            <a:r>
              <a:rPr lang="ru-RU" sz="1800" b="1" i="1" smtClean="0">
                <a:latin typeface="Times New Roman" pitchFamily="18" charset="0"/>
              </a:rPr>
              <a:t>А.Бине и Т.Симоном</a:t>
            </a:r>
            <a:r>
              <a:rPr lang="ru-RU" sz="1800" smtClean="0">
                <a:latin typeface="Times New Roman" pitchFamily="18" charset="0"/>
              </a:rPr>
              <a:t>. На начальных этапах исследований ученые пренебрегали предупреждениями Бине и Симона о проблемах, возникающих при тестировании людей с различным культурным опытом.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latin typeface="Times New Roman" pitchFamily="18" charset="0"/>
              </a:rPr>
              <a:t>По мнению самого Коула: "</a:t>
            </a:r>
            <a:r>
              <a:rPr lang="ru-RU" sz="1800" b="1" i="1" smtClean="0">
                <a:latin typeface="Times New Roman" pitchFamily="18" charset="0"/>
              </a:rPr>
              <a:t>Единственный способ получить культуронезависимый тест - это разработка заданий, в равной мере являющихся частью жизненного опыта во всех культурах. Следуя логике работы Бине, это потребует отбора деятельностей, ценимых взрослыми, принадлежащим ко всем культурам (или хотя бы к двум!) и выявления среди них деятельности, эквивалентной по структуре, ценности и частоте осуществления. Но до сих пор никто не выполнил такой исследовательской программы</a:t>
            </a:r>
            <a:r>
              <a:rPr lang="ru-RU" sz="1800" smtClean="0">
                <a:latin typeface="Times New Roman" pitchFamily="18" charset="0"/>
              </a:rPr>
              <a:t>".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>
              <a:latin typeface="Times New Roman" pitchFamily="18" charset="0"/>
            </a:endParaRPr>
          </a:p>
        </p:txBody>
      </p:sp>
      <p:pic>
        <p:nvPicPr>
          <p:cNvPr id="7171" name="Рисунок 4" descr="benetton-ad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214813"/>
            <a:ext cx="8143875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285728"/>
          <a:ext cx="850112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50" y="3143250"/>
            <a:ext cx="4143375" cy="3140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Эксплицитные теории интеллекта определяются Р. </a:t>
            </a:r>
            <a:r>
              <a:rPr lang="ru-RU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Стернбергом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как конструкции, созданные психологами или представителями других наук на основе данных о выполнении испытуемыми заданий, которые, как предполагается, измеряют интеллектуальную деятельность.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3" y="3214688"/>
            <a:ext cx="4143375" cy="30464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Имплицитные теории, модели повседневного поведения или народные представления об интеллекте  — неформальные воззрения, которых придерживается население в своих оценках интеллекта.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14313"/>
            <a:ext cx="3500437" cy="307181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Целью </a:t>
            </a:r>
            <a:r>
              <a:rPr lang="ru-RU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кросс-культурных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эксплицитных исследований является оценка систем интеллектуальных проявлений, характерных для различных культурных ситуаций .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214313" y="3571875"/>
            <a:ext cx="41433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Arial Narrow" pitchFamily="34" charset="0"/>
              </a:rPr>
              <a:t>Принадлежность к определенной культурной группе часто рассматривается как независимая переменная, а результаты тестирования познавательных способностей — как зависимые переменные. </a:t>
            </a:r>
          </a:p>
          <a:p>
            <a:r>
              <a:rPr lang="ru-RU" sz="1600">
                <a:latin typeface="Arial Narrow" pitchFamily="34" charset="0"/>
              </a:rPr>
              <a:t>Большинство исследований такого рода исходит из принятия закона культурной дифференциации, согласно которому культурные факторы определяют, что именно и в каком возрасте должно быть освоено индивидом, в результате чего различия в культурном окружении ведут к развитию разных наборов умений.</a:t>
            </a:r>
            <a:br>
              <a:rPr lang="ru-RU" sz="1600">
                <a:latin typeface="Arial Narrow" pitchFamily="34" charset="0"/>
              </a:rPr>
            </a:br>
            <a:endParaRPr lang="ru-RU" sz="1600">
              <a:latin typeface="Arial Narrow" pitchFamily="34" charset="0"/>
            </a:endParaRP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429125" y="3500438"/>
            <a:ext cx="45005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600">
                <a:latin typeface="Arial Narrow" pitchFamily="34" charset="0"/>
              </a:rPr>
              <a:t>Имплицитные теоории приходится скорее выявлять, чем изобретать, поскольку они уже существуют и представляют собой основу повседневных оценок интеллигентности . </a:t>
            </a:r>
          </a:p>
          <a:p>
            <a:r>
              <a:rPr lang="ru-RU" sz="1600">
                <a:latin typeface="Arial Narrow" pitchFamily="34" charset="0"/>
              </a:rPr>
              <a:t>Кросскультурные имплицитные теории следуют определению С. Ирвина, согласно которому «психологи должны исследовать употребление обывателем слова «интеллект» как ключевого понятия для определения того, какие действия данное общество рассматривает как интеллигентные».</a:t>
            </a:r>
            <a:r>
              <a:rPr lang="ru-RU">
                <a:latin typeface="Arial Narrow" pitchFamily="34" charset="0"/>
              </a:rPr>
              <a:t/>
            </a:r>
            <a:br>
              <a:rPr lang="ru-RU">
                <a:latin typeface="Arial Narrow" pitchFamily="34" charset="0"/>
              </a:rPr>
            </a:br>
            <a:endParaRPr lang="ru-RU">
              <a:latin typeface="Arial Narrow" pitchFamily="34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357688" y="214313"/>
            <a:ext cx="4643437" cy="30718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    В имплицитных теориях данными служат представления об интеллекте, которых придерживается данная популяция, часто в форме определений, синонимов к понятию «интеллект», перечня свойств, характеризующих обладающего интеллектом индивида, и т.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Культура и восприятие. </a:t>
            </a:r>
          </a:p>
          <a:p>
            <a:r>
              <a:rPr lang="kk-KZ" dirty="0" smtClean="0"/>
              <a:t>Культура и познание.</a:t>
            </a:r>
          </a:p>
          <a:p>
            <a:r>
              <a:rPr lang="kk-KZ" dirty="0" smtClean="0"/>
              <a:t> Культура и память. </a:t>
            </a:r>
          </a:p>
          <a:p>
            <a:r>
              <a:rPr lang="kk-KZ" dirty="0" smtClean="0"/>
              <a:t>Культура и сознание. </a:t>
            </a:r>
          </a:p>
          <a:p>
            <a:r>
              <a:rPr lang="kk-KZ" dirty="0" smtClean="0"/>
              <a:t>Культура и интеллект</a:t>
            </a:r>
            <a:endParaRPr lang="ru-RU" dirty="0"/>
          </a:p>
        </p:txBody>
      </p:sp>
      <p:pic>
        <p:nvPicPr>
          <p:cNvPr id="4" name="Рисунок 4" descr="494294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85875"/>
            <a:ext cx="37861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214313"/>
            <a:ext cx="792956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/>
              <a:t>Исторические основы</a:t>
            </a:r>
            <a:r>
              <a:rPr lang="en-US" sz="2400" b="1" dirty="0"/>
              <a:t> </a:t>
            </a:r>
            <a:r>
              <a:rPr lang="ru-RU" sz="2400" b="1" dirty="0" err="1"/>
              <a:t>кросс-культурных</a:t>
            </a:r>
            <a:r>
              <a:rPr lang="ru-RU" sz="2400" b="1" dirty="0"/>
              <a:t> исследований восприятия</a:t>
            </a:r>
            <a:endParaRPr lang="ru-RU" sz="2400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214438"/>
            <a:ext cx="6429375" cy="17541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Многие психологи рассматривают У. X. Р. Риверса как одного из основателей кросс-культурной психологии. </a:t>
            </a:r>
          </a:p>
          <a:p>
            <a:r>
              <a:rPr lang="ru-RU"/>
              <a:t>Его главная работа (Rivers, 1901) основана на данных, которые были собраны у жителей островов пролива Торреса, расположенного между Новой Гвинеей и Австралией.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3714750"/>
            <a:ext cx="4000500" cy="2308225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Данные были объединены вокруг трех главных тем: остроты зрения, зрительного восприятия и зрительного/пространственного восприятия.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3441700"/>
            <a:ext cx="4357687" cy="3416300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Были проведены измерения остроты зрения, восприятия цветов, дальтонизма, следов зрительных ощущений, контрастности, зрительных иллюзий, остроты слуха, чувства ритма, запаха и вкуса, остроты осязания, чувства веса, скорости реакции на зрительные и слуховые стимулы, оценки интервалов времени, памяти, мускульной силы, точности движений и множества аналогичных показателей.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214313"/>
            <a:ext cx="7929563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В своем отчете </a:t>
            </a:r>
            <a:r>
              <a:rPr lang="ru-RU" sz="2400" dirty="0" err="1"/>
              <a:t>Риверс</a:t>
            </a:r>
            <a:r>
              <a:rPr lang="ru-RU" sz="2400" dirty="0"/>
              <a:t> уделяет большое внимание проблемам метода.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1214438"/>
            <a:ext cx="6429375" cy="9239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Он позаботился о том, правильно ли понимают задание, и испытывал различные методы, чтобы выяснить, какой из них работает наиболее удовлетворительно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3" y="3714750"/>
            <a:ext cx="4000500" cy="2862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Например, при анализе зрения, </a:t>
            </a:r>
            <a:r>
              <a:rPr lang="ru-RU" dirty="0" err="1"/>
              <a:t>Риверс</a:t>
            </a:r>
            <a:r>
              <a:rPr lang="ru-RU" dirty="0"/>
              <a:t> не только изучил наименования цветов и чувствительность к различным цветам, он также выявил предпочтения людей и даже обратил внимание на цвета шарфов, которые эти люди будут надевать, идя в церковь в воскресенье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4313" y="2500313"/>
            <a:ext cx="4357687" cy="1477962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Его отчет легко читать потому, что количе</a:t>
            </a:r>
            <a:r>
              <a:rPr lang="en-US"/>
              <a:t>c</a:t>
            </a:r>
            <a:r>
              <a:rPr lang="ru-RU"/>
              <a:t>твенные данные помещены после контекстуальных доказательств, в основном полученных в результате наблюдений. </a:t>
            </a:r>
          </a:p>
        </p:txBody>
      </p:sp>
      <p:pic>
        <p:nvPicPr>
          <p:cNvPr id="9222" name="Рисунок 3" descr="Рисунок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357688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7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smtClean="0"/>
              <a:t>СЕНСОРНЫЕ ФУНКЦИИ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3071813"/>
            <a:ext cx="8372475" cy="378618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Существуют четыре класса </a:t>
            </a:r>
            <a:r>
              <a:rPr lang="ru-RU" sz="7400" smtClean="0"/>
              <a:t>кросс-культурного</a:t>
            </a:r>
            <a:r>
              <a:rPr lang="ru-RU" sz="7400" dirty="0" smtClean="0"/>
              <a:t> объяснения </a:t>
            </a:r>
            <a:r>
              <a:rPr lang="ru-RU" sz="7400" dirty="0" err="1" smtClean="0"/>
              <a:t>кросс-культурных</a:t>
            </a:r>
            <a:r>
              <a:rPr lang="ru-RU" sz="7400" dirty="0" smtClean="0"/>
              <a:t> различий в реакциях на простые сенсорные стимулы: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1  условия физического окружения, которые непосредственно влияют на систему органов чувств,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2  условия окружающей среды, которые влияют на систему органов чувств опосредованно,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3  генетические факторы,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7400" dirty="0" smtClean="0"/>
              <a:t>4 культурные различия во взаимодействии с окружающей средой.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5364" name="Рисунок 4" descr="news_effectivno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928688"/>
            <a:ext cx="6143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Простые узоры и изображения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71563"/>
            <a:ext cx="8258175" cy="5054600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9600" b="1" dirty="0" smtClean="0"/>
              <a:t>Способность восприятия зрительных иллюзий</a:t>
            </a:r>
            <a:endParaRPr lang="ru-RU" sz="9600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42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dirty="0" smtClean="0"/>
              <a:t>Значительная часть </a:t>
            </a:r>
            <a:r>
              <a:rPr lang="ru-RU" sz="9600" dirty="0" err="1" smtClean="0"/>
              <a:t>кросс-культурных</a:t>
            </a:r>
            <a:r>
              <a:rPr lang="ru-RU" sz="9600" dirty="0" smtClean="0"/>
              <a:t> исследований зрительных иллюзий, были обусловлены известным исследованием </a:t>
            </a:r>
            <a:r>
              <a:rPr lang="ru-RU" sz="9600" dirty="0" err="1" smtClean="0"/>
              <a:t>Сигалла</a:t>
            </a:r>
            <a:r>
              <a:rPr lang="ru-RU" sz="9600" dirty="0" smtClean="0"/>
              <a:t> и др. , в основе которого лежали разногласия во мнениях между антропологом Мелвиллом </a:t>
            </a:r>
            <a:r>
              <a:rPr lang="ru-RU" sz="9600" dirty="0" err="1" smtClean="0"/>
              <a:t>Герсковицем</a:t>
            </a:r>
            <a:r>
              <a:rPr lang="ru-RU" sz="9600" dirty="0" smtClean="0"/>
              <a:t> и психологом Дональдом </a:t>
            </a:r>
            <a:r>
              <a:rPr lang="ru-RU" sz="9600" dirty="0" err="1" smtClean="0"/>
              <a:t>Кемпбеллом</a:t>
            </a:r>
            <a:r>
              <a:rPr lang="ru-RU" sz="96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dirty="0" smtClean="0"/>
              <a:t>Оба были учителями для </a:t>
            </a:r>
            <a:r>
              <a:rPr lang="ru-RU" sz="9600" dirty="0" err="1" smtClean="0"/>
              <a:t>Сигалла</a:t>
            </a:r>
            <a:r>
              <a:rPr lang="ru-RU" sz="9600" dirty="0" smtClean="0"/>
              <a:t>. </a:t>
            </a:r>
            <a:r>
              <a:rPr lang="ru-RU" sz="9600" dirty="0" err="1" smtClean="0"/>
              <a:t>Герсковиц</a:t>
            </a:r>
            <a:r>
              <a:rPr lang="ru-RU" sz="9600" dirty="0" smtClean="0"/>
              <a:t>, чьи представления о культурном релятивизме подразумевали почти неограниченную гибкость организма человека, считал, что даже столь фундаментальный опыт, как восприятие длины отрезков, находится под влиянием культурных факторов.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9600" dirty="0" err="1" smtClean="0"/>
              <a:t>Кемпбелл</a:t>
            </a:r>
            <a:r>
              <a:rPr lang="ru-RU" sz="9600" dirty="0" smtClean="0"/>
              <a:t> же полагал, что эта точка зрения нуждается в эмпирической проверке.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186737" cy="5768975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Для эмпирического исследования были сформулированы три гипотезы: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b="1" dirty="0" smtClean="0"/>
              <a:t>Гипотеза «мир, сделанный плотником» </a:t>
            </a:r>
            <a:r>
              <a:rPr lang="ru-RU" dirty="0" smtClean="0"/>
              <a:t>– постулирует наличие выученной тенденции у тех, кто воспитывался в среде, сформированной прямоугольно (прямоугольные мебель, дома и перекрестки улиц), интерпретировать непрямоугольные фигуры как изображения прямоугольных тел в определенной перспективе.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AutoNum type="arabicPeriod"/>
              <a:defRPr/>
            </a:pPr>
            <a:r>
              <a:rPr lang="ru-RU" dirty="0" smtClean="0"/>
              <a:t>Если эта теория верна, люди из промышленной городской среды должны быть более восприимчивы к таким иллюзиям, как иллюзия </a:t>
            </a:r>
            <a:r>
              <a:rPr lang="ru-RU" dirty="0" err="1" smtClean="0"/>
              <a:t>Мюллера-Лайера</a:t>
            </a:r>
            <a:r>
              <a:rPr lang="ru-RU" dirty="0" smtClean="0"/>
              <a:t> и параллелограмм </a:t>
            </a:r>
            <a:r>
              <a:rPr lang="ru-RU" dirty="0" err="1" smtClean="0"/>
              <a:t>Сендера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186737" cy="56261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2. Гипотеза «перспективы», </a:t>
            </a:r>
            <a:r>
              <a:rPr lang="ru-RU" dirty="0" smtClean="0"/>
              <a:t>относящаяся к линиям, которые уходят вдаль от наблюдателя.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рисунках они отображаются как вертикальные линии.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Люди, живущие в окружении с широким горизонтом, научаются тому, что вертикальные линии на сетчатке отображают большие расстояния.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Они должны быть более подвержены горизонтально-вертикальным иллюзиям, чем те, кто живут в закрытом окружении, например, в тропических лесах.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3. Гипотеза «усложнения». </a:t>
            </a:r>
            <a:r>
              <a:rPr lang="ru-RU" dirty="0" err="1" smtClean="0"/>
              <a:t>Научение</a:t>
            </a:r>
            <a:r>
              <a:rPr lang="ru-RU" dirty="0" smtClean="0"/>
              <a:t> интерпретировать узоры и изображения должно усиливать геометрические иллюзии, которые представлены в двухмерном виде.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Контакты с рисованными объектами делают людей более восприимчивыми к зрительными иллюзиями.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42875"/>
            <a:ext cx="8686800" cy="6715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eaLnBrk="1" hangingPunct="1"/>
            <a:endParaRPr lang="en-US" sz="1000" b="1" smtClean="0"/>
          </a:p>
          <a:p>
            <a:pPr algn="ctr" eaLnBrk="1" hangingPunct="1">
              <a:buFont typeface="Arial" charset="0"/>
              <a:buNone/>
            </a:pPr>
            <a:r>
              <a:rPr lang="ru-RU" sz="2000" b="1" smtClean="0"/>
              <a:t>	Зрительные иллюзии, использованные Сигаллом, Кемпбеллом и Герсковицем . Соответствующие паттерны: (а) параллелограмм Сендера, (b) иллюзия Мюллера-Лаиера, (с) и (d) два варианта гори­зонтально-вертикальной иллюзии, (е) модифицированная иллюзия Понцо и (f) иллюзия Поггендорффа.</a:t>
            </a:r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r>
              <a:rPr lang="ru-RU" sz="1000" smtClean="0"/>
              <a:t> </a:t>
            </a:r>
          </a:p>
          <a:p>
            <a:pPr eaLnBrk="1" hangingPunct="1"/>
            <a:endParaRPr lang="ru-RU" sz="1000" smtClean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532" name="Picture 1" descr="сканирование001001"/>
          <p:cNvPicPr>
            <a:picLocks noChangeAspect="1" noChangeArrowheads="1"/>
          </p:cNvPicPr>
          <p:nvPr/>
        </p:nvPicPr>
        <p:blipFill>
          <a:blip r:embed="rId2" cstate="print"/>
          <a:srcRect l="32747" t="9801" r="9541" b="37013"/>
          <a:stretch>
            <a:fillRect/>
          </a:stretch>
        </p:blipFill>
        <p:spPr bwMode="auto">
          <a:xfrm>
            <a:off x="1143000" y="0"/>
            <a:ext cx="6643688" cy="4759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560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1082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Лекция 5. Культура и основные психологические процессы</vt:lpstr>
      <vt:lpstr>Основные вопросы:</vt:lpstr>
      <vt:lpstr>Слайд 3</vt:lpstr>
      <vt:lpstr>Слайд 4</vt:lpstr>
      <vt:lpstr>СЕНСОРНЫЕ ФУНКЦИИ </vt:lpstr>
      <vt:lpstr>Простые узоры и изображения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7. Культура и основные психологические процессы</dc:title>
  <dc:creator>BOSS</dc:creator>
  <cp:lastModifiedBy>BOSS</cp:lastModifiedBy>
  <cp:revision>11</cp:revision>
  <dcterms:created xsi:type="dcterms:W3CDTF">2016-10-18T17:46:28Z</dcterms:created>
  <dcterms:modified xsi:type="dcterms:W3CDTF">2017-01-09T09:03:01Z</dcterms:modified>
</cp:coreProperties>
</file>